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49" r:id="rId3"/>
    <p:sldId id="261" r:id="rId4"/>
    <p:sldId id="260" r:id="rId5"/>
    <p:sldId id="264" r:id="rId6"/>
    <p:sldId id="266" r:id="rId7"/>
    <p:sldId id="267" r:id="rId8"/>
    <p:sldId id="330" r:id="rId9"/>
    <p:sldId id="268" r:id="rId10"/>
    <p:sldId id="269" r:id="rId11"/>
    <p:sldId id="336" r:id="rId12"/>
    <p:sldId id="337" r:id="rId13"/>
    <p:sldId id="272" r:id="rId14"/>
    <p:sldId id="406" r:id="rId15"/>
    <p:sldId id="407" r:id="rId16"/>
    <p:sldId id="275" r:id="rId17"/>
    <p:sldId id="274" r:id="rId18"/>
    <p:sldId id="276" r:id="rId19"/>
    <p:sldId id="278" r:id="rId20"/>
    <p:sldId id="321" r:id="rId21"/>
    <p:sldId id="320" r:id="rId22"/>
    <p:sldId id="282" r:id="rId23"/>
    <p:sldId id="280" r:id="rId24"/>
    <p:sldId id="283" r:id="rId25"/>
    <p:sldId id="333" r:id="rId26"/>
    <p:sldId id="334" r:id="rId27"/>
    <p:sldId id="284" r:id="rId28"/>
    <p:sldId id="285" r:id="rId29"/>
    <p:sldId id="287" r:id="rId30"/>
    <p:sldId id="408" r:id="rId31"/>
    <p:sldId id="288" r:id="rId32"/>
    <p:sldId id="289" r:id="rId33"/>
    <p:sldId id="290" r:id="rId34"/>
    <p:sldId id="292" r:id="rId35"/>
    <p:sldId id="294" r:id="rId36"/>
    <p:sldId id="295" r:id="rId37"/>
    <p:sldId id="296" r:id="rId38"/>
    <p:sldId id="297" r:id="rId39"/>
    <p:sldId id="298" r:id="rId40"/>
    <p:sldId id="299" r:id="rId41"/>
    <p:sldId id="302" r:id="rId42"/>
    <p:sldId id="303" r:id="rId43"/>
    <p:sldId id="344" r:id="rId44"/>
    <p:sldId id="345" r:id="rId45"/>
    <p:sldId id="346" r:id="rId46"/>
    <p:sldId id="347" r:id="rId47"/>
    <p:sldId id="348" r:id="rId48"/>
    <p:sldId id="300" r:id="rId49"/>
    <p:sldId id="301" r:id="rId50"/>
    <p:sldId id="304" r:id="rId51"/>
    <p:sldId id="305" r:id="rId52"/>
    <p:sldId id="318" r:id="rId53"/>
    <p:sldId id="319" r:id="rId54"/>
    <p:sldId id="317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35" r:id="rId64"/>
    <p:sldId id="314" r:id="rId65"/>
    <p:sldId id="316" r:id="rId66"/>
    <p:sldId id="332" r:id="rId6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1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1" autoAdjust="0"/>
    <p:restoredTop sz="49936" autoAdjust="0"/>
  </p:normalViewPr>
  <p:slideViewPr>
    <p:cSldViewPr snapToGrid="0">
      <p:cViewPr varScale="1">
        <p:scale>
          <a:sx n="105" d="100"/>
          <a:sy n="105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8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68887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138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77C91-7287-483C-848A-08C17DDA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06A153-9E30-4BFD-8601-D22D2B5B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7B23E9-636E-4842-8827-9B2E4B8C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99FB-0F26-493D-8A63-BAFC948C6B5C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9ACD3E-016B-4C5F-9C09-D7F34323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4C10AA-5A9B-4E38-954A-00218382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51028" cy="365125"/>
          </a:xfrm>
        </p:spPr>
        <p:txBody>
          <a:bodyPr/>
          <a:lstStyle/>
          <a:p>
            <a:fld id="{4AE5A91B-8AC3-4FC8-A1C8-D9B2A1BCF20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4B47A4-312B-45F0-A3A5-0EC08FE2E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318C589-51E9-4F42-981E-6E21CA4A8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1E0ED8-3DCD-47B8-9BDA-B0C3DBCE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99FB-0F26-493D-8A63-BAFC948C6B5C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7EB7B3-67F8-4E62-A844-F7FFC296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807549-095C-48C2-AD8F-E5BD6675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91B-8AC3-4FC8-A1C8-D9B2A1BCF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0" r:id="rId4"/>
    <p:sldLayoutId id="2147483649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</a:t>
            </a:r>
            <a:endParaRPr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AAD19AC-0E7E-C610-CBA1-EC3426BB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047" y="1253580"/>
            <a:ext cx="7158296" cy="4693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BB6516E-D9E7-41CF-AEF7-31CAE5061AB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E01A-E833-45FF-BB24-4BD37C093DBD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사원등록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7569DBF-11F0-4C42-BC29-D25AC0E5DC1F}"/>
              </a:ext>
            </a:extLst>
          </p:cNvPr>
          <p:cNvSpPr/>
          <p:nvPr/>
        </p:nvSpPr>
        <p:spPr>
          <a:xfrm>
            <a:off x="9266549" y="1451728"/>
            <a:ext cx="867266" cy="22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2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250CEC5A-43F7-AEA3-4353-D6AB0EE36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902" y="2049534"/>
            <a:ext cx="3763401" cy="3257774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FA1CB2D-3FE1-1E28-9AFA-6A3F7B73C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2" y="2049534"/>
            <a:ext cx="4728657" cy="1394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C57E0A-C125-4FD6-8127-562D9D1B9040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833533-30E7-4133-868C-974C6067C5DA}"/>
              </a:ext>
            </a:extLst>
          </p:cNvPr>
          <p:cNvSpPr txBox="1"/>
          <p:nvPr/>
        </p:nvSpPr>
        <p:spPr>
          <a:xfrm>
            <a:off x="3135183" y="553188"/>
            <a:ext cx="8801675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사원관리에서 사원마다 근태관리를 부여할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ID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아이디를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로그인할 수 있는지를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메신저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메신저를 사용할 수 있는지를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한글 이름을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성병 지정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NULL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 때는 </a:t>
            </a:r>
            <a:r>
              <a:rPr lang="ko-KR" altLang="en-US" sz="1100" b="0" i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미지정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별칭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한문 이름을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이름표음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영문이름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초성이나 중국은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병음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D86D2C7-035E-42A9-973D-090B57551ED5}"/>
              </a:ext>
            </a:extLst>
          </p:cNvPr>
          <p:cNvCxnSpPr>
            <a:cxnSpLocks/>
          </p:cNvCxnSpPr>
          <p:nvPr/>
        </p:nvCxnSpPr>
        <p:spPr>
          <a:xfrm>
            <a:off x="4333875" y="2246799"/>
            <a:ext cx="3529965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0298B2-7029-40FC-AD29-71D112A1EA67}"/>
              </a:ext>
            </a:extLst>
          </p:cNvPr>
          <p:cNvSpPr txBox="1"/>
          <p:nvPr/>
        </p:nvSpPr>
        <p:spPr>
          <a:xfrm>
            <a:off x="3135183" y="4620726"/>
            <a:ext cx="8801675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휴가관리를 선택하면 연차이월의 선택여부를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출퇴근관리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선택하면 따로 출퇴근 관리가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유연근무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사용자의 근무시간을 따로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출근설정 시간부터 지정한 시간까지 오전 반차의 시간을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지정한 시간부터 퇴근설정 시간까지 오후 반차의 시간을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 근무시간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 근무시간을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시간이 주어집니다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71204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1598ED6-BEA3-B1B9-6158-E7D98DEF9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764" y="3465282"/>
            <a:ext cx="4758578" cy="3193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C57E0A-C125-4FD6-8127-562D9D1B9040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833533-30E7-4133-868C-974C6067C5DA}"/>
              </a:ext>
            </a:extLst>
          </p:cNvPr>
          <p:cNvSpPr txBox="1"/>
          <p:nvPr/>
        </p:nvSpPr>
        <p:spPr>
          <a:xfrm>
            <a:off x="3135183" y="553188"/>
            <a:ext cx="8801675" cy="285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비밀번호를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영구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7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14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/ 3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6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 중 선택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사번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 직원의 식별 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사원이 재직중인지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휴직중인지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퇴직인지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r>
              <a:rPr lang="ko-KR" altLang="en-US" sz="1100" dirty="0">
                <a:solidFill>
                  <a:srgbClr val="0275D8"/>
                </a:solidFill>
                <a:latin typeface="Open Sans" panose="020B0604020202020204" pitchFamily="34" charset="0"/>
              </a:rPr>
              <a:t> </a:t>
            </a:r>
            <a:endParaRPr lang="en-US" altLang="ko-KR" sz="1100" dirty="0">
              <a:solidFill>
                <a:srgbClr val="0275D8"/>
              </a:solidFill>
              <a:latin typeface="Open Sans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solidFill>
                  <a:srgbClr val="0275D8"/>
                </a:solidFill>
                <a:latin typeface="Open Sans" panose="020B0604020202020204" pitchFamily="34" charset="0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부서를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직위와 직책을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생년월일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생년월일과 양력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음력을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입사일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입사일 입력과 퇴사일 선택 시 퇴사일도 입력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휴대폰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휴대폰 전화번호를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직통번호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직통된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담당업무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담당하는 업무를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개인사용량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 사용량을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필요한 메모를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293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40265" y="182879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40264" y="539074"/>
            <a:ext cx="8796594" cy="285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- </a:t>
            </a:r>
            <a:r>
              <a:rPr lang="ko-KR" altLang="en-US" sz="1100" dirty="0"/>
              <a:t>보안등급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및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알림글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등록 시 보안등급 설정 가능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결재문서를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부서문서함과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사내문서함에서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시에 보안등급에 따라서 조회 여부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일정관리에서 일정 등록 시 보안등급에 따라서 조회 여부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업무일지에서 등록일지에 대한 조회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여부를 보안등급에 따라서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메뉴관리에서 메뉴별로 사용권한 설정을 보안등급에 따라서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웹폴더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/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공유폴더에서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폴더별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권한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관리를 보안등급에 따라서 관리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접속허용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사용자에 대해서 그룹웨어 접속을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 어디서든 접속이 허용됩니다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접속관리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기초설정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관리에 등록한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대해서만 접속을 허용합니다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 거부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 어디서든 접속이 불가합니다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5FA8158-730D-49E7-8B05-B32CC98D74BE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5EDAAEC-1B12-4B19-8F1B-194F9557E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3229176"/>
            <a:ext cx="5658640" cy="10860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BB0A83B-2DF3-4249-8959-848495001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938" y="3229176"/>
            <a:ext cx="809625" cy="137160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0972AC69-B08E-45CA-901A-14D722895359}"/>
              </a:ext>
            </a:extLst>
          </p:cNvPr>
          <p:cNvCxnSpPr>
            <a:cxnSpLocks/>
          </p:cNvCxnSpPr>
          <p:nvPr/>
        </p:nvCxnSpPr>
        <p:spPr>
          <a:xfrm>
            <a:off x="4989923" y="3782451"/>
            <a:ext cx="4688333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4BA1A2C5-B88E-4B35-B007-D336C473CB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28478" y="4699536"/>
            <a:ext cx="1542034" cy="547290"/>
          </a:xfrm>
          <a:prstGeom prst="bentConnector2">
            <a:avLst/>
          </a:prstGeom>
          <a:ln w="22225">
            <a:solidFill>
              <a:srgbClr val="FFC41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188FEEFC-CD39-8A3A-3DDB-753FBD2A8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342" y="4296127"/>
            <a:ext cx="3835301" cy="2241543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EAFBCB95-EB49-41E8-BE76-216415148238}"/>
              </a:ext>
            </a:extLst>
          </p:cNvPr>
          <p:cNvCxnSpPr>
            <a:cxnSpLocks/>
          </p:cNvCxnSpPr>
          <p:nvPr/>
        </p:nvCxnSpPr>
        <p:spPr>
          <a:xfrm rot="5400000">
            <a:off x="7583334" y="5002239"/>
            <a:ext cx="1306968" cy="270201"/>
          </a:xfrm>
          <a:prstGeom prst="bentConnector2">
            <a:avLst/>
          </a:prstGeom>
          <a:ln w="22225">
            <a:solidFill>
              <a:srgbClr val="FFC41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63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711DE7-8133-45A6-8646-6B59911DA01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248210-26CE-4F7A-A967-FCE8FE8F7297}"/>
              </a:ext>
            </a:extLst>
          </p:cNvPr>
          <p:cNvSpPr txBox="1"/>
          <p:nvPr/>
        </p:nvSpPr>
        <p:spPr>
          <a:xfrm>
            <a:off x="3140265" y="373786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36CC3C-FF35-4433-B5B0-25248BCF83C9}"/>
              </a:ext>
            </a:extLst>
          </p:cNvPr>
          <p:cNvSpPr txBox="1"/>
          <p:nvPr/>
        </p:nvSpPr>
        <p:spPr>
          <a:xfrm>
            <a:off x="3140264" y="4094061"/>
            <a:ext cx="8757210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문서담당자로 지정될 경우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결재문서가 본인부서로 수신 됐을 때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부서수신함에서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결재문서를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재상신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할 수 있는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권한이 부여됩니다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 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전자서명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사용자가 전자결재에 사용할 결재 서명을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사용하지 않음으로 체크가 된 경우에는 기본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이미지가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E42A60-F91A-46E2-82C6-AE5FC36A1E1D}"/>
              </a:ext>
            </a:extLst>
          </p:cNvPr>
          <p:cNvSpPr txBox="1"/>
          <p:nvPr/>
        </p:nvSpPr>
        <p:spPr>
          <a:xfrm>
            <a:off x="3140265" y="18435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77F632-7A33-4141-B8C6-5A46145AF009}"/>
              </a:ext>
            </a:extLst>
          </p:cNvPr>
          <p:cNvSpPr txBox="1"/>
          <p:nvPr/>
        </p:nvSpPr>
        <p:spPr>
          <a:xfrm>
            <a:off x="3140264" y="552907"/>
            <a:ext cx="745763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수신 사용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외부기기 발신허용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POP3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동시수신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발송 시 동시 수신 받을 수신자 수를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받은 메일에 대해서 자동으로 전달한 주소를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구분자는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shift + \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별칭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별칭을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별칭은 영문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숫자만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67A8847-E23F-4DFB-A1BF-D01FFA0B7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62" y="5295723"/>
            <a:ext cx="5839351" cy="1173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0CEC32C-A7DD-7E19-A621-9488AA2C4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63" y="1753890"/>
            <a:ext cx="5509242" cy="1786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370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40265" y="246086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자택정보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40264" y="2829414"/>
            <a:ext cx="6144086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전화번호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사용자의 자택 전화번호를 작성합니다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사용자의 주택 주소를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711DE7-8133-45A6-8646-6B59911DA01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F72B3-48E9-4D2F-9F9B-E90E6EB43991}"/>
              </a:ext>
            </a:extLst>
          </p:cNvPr>
          <p:cNvSpPr txBox="1"/>
          <p:nvPr/>
        </p:nvSpPr>
        <p:spPr>
          <a:xfrm>
            <a:off x="3140265" y="18435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5B5FB5-C07B-4551-98D6-E71CE466E7E0}"/>
              </a:ext>
            </a:extLst>
          </p:cNvPr>
          <p:cNvSpPr txBox="1"/>
          <p:nvPr/>
        </p:nvSpPr>
        <p:spPr>
          <a:xfrm>
            <a:off x="3140264" y="552907"/>
            <a:ext cx="520871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ko-KR" sz="1100" dirty="0"/>
              <a:t>개인이 사용할 용량을 설정합니다</a:t>
            </a:r>
            <a:r>
              <a:rPr lang="en-US" altLang="ko-KR" sz="1100" dirty="0"/>
              <a:t>.</a:t>
            </a:r>
            <a:endParaRPr lang="ko-KR" altLang="ko-KR" sz="1100" dirty="0"/>
          </a:p>
          <a:p>
            <a:pPr lvl="1">
              <a:lnSpc>
                <a:spcPct val="150000"/>
              </a:lnSpc>
            </a:pPr>
            <a:r>
              <a:rPr lang="en-US" altLang="ko-KR" sz="1100" dirty="0"/>
              <a:t>0MB</a:t>
            </a:r>
            <a:r>
              <a:rPr lang="ko-KR" altLang="ko-KR" sz="1100" dirty="0"/>
              <a:t>는</a:t>
            </a:r>
            <a:r>
              <a:rPr lang="en-US" altLang="ko-KR" sz="1100" dirty="0"/>
              <a:t> sysop </a:t>
            </a:r>
            <a:r>
              <a:rPr lang="ko-KR" altLang="ko-KR" sz="1100" dirty="0"/>
              <a:t>계정으로 로그인해서 전체 사용자에 대해서 일괄 설정하는 기능</a:t>
            </a:r>
            <a:r>
              <a:rPr lang="en-US" altLang="ko-KR" sz="1100" dirty="0"/>
              <a:t>(</a:t>
            </a:r>
            <a:r>
              <a:rPr lang="ko-KR" altLang="ko-KR" sz="1100" dirty="0"/>
              <a:t>시스템관리</a:t>
            </a:r>
            <a:r>
              <a:rPr lang="en-US" altLang="ko-KR" sz="1100" dirty="0"/>
              <a:t>/</a:t>
            </a:r>
            <a:r>
              <a:rPr lang="ko-KR" altLang="ko-KR" sz="1100" dirty="0"/>
              <a:t>도메인관리</a:t>
            </a:r>
            <a:r>
              <a:rPr lang="en-US" altLang="ko-KR" sz="1100" dirty="0"/>
              <a:t>)</a:t>
            </a:r>
            <a:r>
              <a:rPr lang="ko-KR" altLang="ko-KR" sz="1100" dirty="0"/>
              <a:t>에서 설정된 값을 따라간다는 의미입니다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3037556-851E-4422-A7C1-3295724C2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63" y="1507999"/>
            <a:ext cx="510540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859902A-8FD6-C01C-4089-7A74E901E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63" y="3536915"/>
            <a:ext cx="5514975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587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7123958-9ACB-391A-1152-27C5EBEB4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577" y="1273319"/>
            <a:ext cx="7565232" cy="4646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사원관리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D004E-B678-4723-ABD8-9BCAAE546823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356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FC72FAC-1222-F811-D80D-841E6FD0F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738" y="1274641"/>
            <a:ext cx="7143600" cy="4679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2641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그룹웨어에서 사용할 부서를 관리하는 기능으로서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 트리 구조까지 지원됩니다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부서정렬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정렬하고자 하는 부서 클릭 후 오른쪽 위의 화살표 버튼으로 위아래 이동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부서정렬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조직원 정렬하고자 하는 부서 클릭 후  오른쪽 위의 조직 구성원 버튼 클릭하면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새창이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실행되는데 해당 화면에서 조직원 화살표 버튼으로 위아래 이동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조직도관리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A979694-2848-4DA5-AE78-8813B7BA395D}"/>
              </a:ext>
            </a:extLst>
          </p:cNvPr>
          <p:cNvCxnSpPr>
            <a:cxnSpLocks/>
          </p:cNvCxnSpPr>
          <p:nvPr/>
        </p:nvCxnSpPr>
        <p:spPr>
          <a:xfrm>
            <a:off x="5782394" y="1909471"/>
            <a:ext cx="0" cy="49082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88B21D7-F83B-45A7-ACC5-77D5F81E3DD3}"/>
              </a:ext>
            </a:extLst>
          </p:cNvPr>
          <p:cNvCxnSpPr>
            <a:cxnSpLocks/>
          </p:cNvCxnSpPr>
          <p:nvPr/>
        </p:nvCxnSpPr>
        <p:spPr>
          <a:xfrm>
            <a:off x="10358963" y="1969796"/>
            <a:ext cx="0" cy="189735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6FF4552-C131-4A29-9B36-03AE207C9538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1761BD7-FA62-3CAF-EB62-A226BF6BE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303" y="2482391"/>
            <a:ext cx="3481158" cy="2042789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B16941D-EAB6-14AD-16C9-EAC0D3AA4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718" y="3981429"/>
            <a:ext cx="4004988" cy="155148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604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6CA5E76-76F5-CBD4-CF0D-AB4ECA5A5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771" y="1274642"/>
            <a:ext cx="7206670" cy="4691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59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직책을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직책 추가 구성 및 수정 가능합니다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 버튼으로 추가 후 오른쪽의 위아래 버튼으로 정렬 가능합니다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언어팩은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별도 구매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옵션이오니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참고 바랍니다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코드관리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20FAF5F-BF18-4E80-9402-746CF35AC6BD}"/>
              </a:ext>
            </a:extLst>
          </p:cNvPr>
          <p:cNvCxnSpPr>
            <a:cxnSpLocks/>
          </p:cNvCxnSpPr>
          <p:nvPr/>
        </p:nvCxnSpPr>
        <p:spPr>
          <a:xfrm flipH="1">
            <a:off x="9975850" y="1536700"/>
            <a:ext cx="628650" cy="43815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CD2EE4-D83E-499F-BB6F-0F742CBE9E8F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111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D88BFC7-4352-C989-EF81-A9102A06E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681" y="1430787"/>
            <a:ext cx="6187610" cy="3876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AAB5B4B-D2BD-C793-264E-B48E7AD55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757" y="2633848"/>
            <a:ext cx="4210012" cy="2374736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등으로 활용될 다양한 게시판들을 등록할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40263" y="5460540"/>
            <a:ext cx="8569137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설정할 수 있으며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권한설정 가능합니다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C8645-5AE7-447F-84B9-E842371604F8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새폴더</a:t>
            </a:r>
            <a:r>
              <a:rPr lang="ko-KR" altLang="en-US" sz="1100" dirty="0"/>
              <a:t>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생성되는 게시판들을 특정한 성격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(category)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따라서 분류를 할 수 있도록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폴더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만들어주는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기능을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그래서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폴더에는 게시물을 등록할 수 있는 게시판을 생성하는 것이 아님을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주의 바랍니다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AA228C7-55BD-4825-ACC0-FD8841E382EE}"/>
              </a:ext>
            </a:extLst>
          </p:cNvPr>
          <p:cNvCxnSpPr>
            <a:cxnSpLocks/>
          </p:cNvCxnSpPr>
          <p:nvPr/>
        </p:nvCxnSpPr>
        <p:spPr>
          <a:xfrm>
            <a:off x="9021770" y="1686442"/>
            <a:ext cx="0" cy="73107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8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1176021"/>
            <a:ext cx="560612" cy="477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07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08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09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13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15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16</a:t>
            </a:r>
            <a:endParaRPr lang="ko-KR" altLang="en-US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1176021"/>
            <a:ext cx="1283627" cy="477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사원관리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접속로그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기본설정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조직관리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분류관리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팝업관리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협업관리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결재관리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메일관리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주소록관리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일정관리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근태관리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문서관리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설문관리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휴가관리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통계관리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3935A70-287C-4CB2-8EE0-21B9A8F66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B96848-11F8-4F16-A127-F50795D25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2D3E278-B03B-4043-8A26-1EF05ACB9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A8F208D-E16F-419F-83D7-E4BA328CF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E1BA8558-ABE6-4A22-A8FD-4DB9C2789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B60503F-F772-44CE-9BB3-7C23B4F1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EFE5A4F0-8995-4B7E-B2E7-ABD8CE1E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7A29E8B-93A1-442C-A05A-D8B0AC66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45FC1345-CAF2-4229-87F3-278014F8D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0D1D49F-804A-4248-B568-5D2B22E4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6027A622-7356-4C83-935E-4791A589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C6DF4D3-0639-433C-ADAB-D174BF6C0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6AA688A4-7119-4F24-9252-AE7D659E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AB1E24F-6BF7-4A8D-9762-8526EE366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17245D4E-6940-4F5F-9CAC-11D52BEB7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0894195-F6AE-4023-96D3-1F41FD91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9B67F106-4BD4-428C-9532-5833594F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CE65B8A0-A6FA-4F82-955A-97E5D7B9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93BEBB5E-1541-471A-AAB5-26551E1F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F764FDDC-3E48-4E40-A9FA-1895B5429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C120C839-11AF-46C8-9E14-08CEA866F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1933B5DA-89A3-403C-B448-8BBEC448A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45E506FE-4831-40DF-BF0D-F5C36E98E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DECD3C94-CDD7-4AEE-8652-33673142B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435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EADE314-EFED-82B8-91DC-1F9EC6771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4130212"/>
            <a:ext cx="5315901" cy="2484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새게시판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801675" cy="1939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</a:rPr>
              <a:t>새게시판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새로운 게시판을 생성하는 기능을 제공하며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아래와 같은 다양한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설정값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등록하여야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일반적인 게시판 형태를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익명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시에 게시물 등록자를 저장하지 않아 게시물 등록이 익명 처리가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 비밀번호를 입력합니다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앨범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앨범 형식의 게시물 목록 조회화면으로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ts val="2000"/>
              </a:lnSpc>
              <a:buFontTx/>
              <a:buChar char="-"/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1:1 -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목록 조회 시에 일반 사용자는 자신의 등록 게시물만 제공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관리자는 모든 등록자의 게시물을 조회할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게시판이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이름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2407428"/>
            <a:ext cx="8699444" cy="16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옵션 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의견란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사용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조회 하단에 의견을 등록할 수 있는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좋아요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게시물에 대해서 좋아요 투표를 할 수 있는 모드를 제공합니다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완료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보류 상태 설정 옵션을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이력공개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리스트 페이지 오른쪽에 숫자표시 클릭 가능 여부를 결정하여 조회이력 공개를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기간선택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 날짜 표시가 되어 기간 확인이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 후 등록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게시글 작성시 게시판 관리자의 승인 후 등록할 것인지를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3F098B1-AC56-4EDC-9101-74A1036CA3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</p:spTree>
    <p:extLst>
      <p:ext uri="{BB962C8B-B14F-4D97-AF65-F5344CB8AC3E}">
        <p14:creationId xmlns:p14="http://schemas.microsoft.com/office/powerpoint/2010/main" val="390190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8E25954-3A65-18BA-0060-69DA3262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2296592"/>
            <a:ext cx="5192740" cy="3087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새게시판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801675" cy="16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쓰기권한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읽기권한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공유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보존기간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게시물의 보관기간을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기간이 만료된다고 삭제되지는 않습니다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메일동기화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수신된 메일을 자동으로 게시판으로 등록할 수 있는 기능입니다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양식적용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편집하여 미리보기도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B5FCCE10-1F76-40A6-A7D8-75CCDBAD5FAB}"/>
              </a:ext>
            </a:extLst>
          </p:cNvPr>
          <p:cNvCxnSpPr>
            <a:cxnSpLocks/>
          </p:cNvCxnSpPr>
          <p:nvPr/>
        </p:nvCxnSpPr>
        <p:spPr>
          <a:xfrm>
            <a:off x="3884516" y="5164806"/>
            <a:ext cx="1393436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DC3B9045-80FE-EA19-1F7E-D7186681B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122" y="4342441"/>
            <a:ext cx="4499128" cy="1655787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22613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1D07C35-783E-8105-8985-24F3D3192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412" y="2292328"/>
            <a:ext cx="6094597" cy="1970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2AFCD29-F8AF-C305-B4D1-D0CBDBEA3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299" y="3144268"/>
            <a:ext cx="4424004" cy="3044629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사내비품 등의 자원을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 사내자원을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사내자원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사내자원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AA228C7-55BD-4825-ACC0-FD8841E382EE}"/>
              </a:ext>
            </a:extLst>
          </p:cNvPr>
          <p:cNvCxnSpPr>
            <a:cxnSpLocks/>
          </p:cNvCxnSpPr>
          <p:nvPr/>
        </p:nvCxnSpPr>
        <p:spPr>
          <a:xfrm>
            <a:off x="8828112" y="2580956"/>
            <a:ext cx="1256" cy="46704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3BC7D43-7B15-481E-9B5A-12E0FBC713E8}"/>
              </a:ext>
            </a:extLst>
          </p:cNvPr>
          <p:cNvSpPr txBox="1"/>
          <p:nvPr/>
        </p:nvSpPr>
        <p:spPr>
          <a:xfrm>
            <a:off x="3140263" y="669103"/>
            <a:ext cx="8454329" cy="135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새폴더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읽기권한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설정할 수 있으며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권한설정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338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사내비품 등의 자원을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 사내자원을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사내자원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사내자원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39471" y="5351285"/>
            <a:ext cx="8569137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 자원이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자원의 이름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쓰기권한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읽기권한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’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96FF6-67DE-41F4-9D8F-AFB20DEA8D93}"/>
              </a:ext>
            </a:extLst>
          </p:cNvPr>
          <p:cNvSpPr txBox="1"/>
          <p:nvPr/>
        </p:nvSpPr>
        <p:spPr>
          <a:xfrm>
            <a:off x="3140263" y="549841"/>
            <a:ext cx="8568345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새분류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회의실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회의실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차량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차량 자원에 대한 예약기능과 자동차 운행 기록을 작성하는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전산기기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전산기기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251DD68-FA83-3FEF-F504-DBDF25A9F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077" y="1969119"/>
            <a:ext cx="4279163" cy="328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027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96545B8-8A3C-656B-2F16-965D7A740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42" y="982339"/>
            <a:ext cx="5476605" cy="34520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팝업관리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시에 사용자들에게 팝업으로 공지할 수 있는 기능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새팝업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96FF6-67DE-41F4-9D8F-AFB20DEA8D93}"/>
              </a:ext>
            </a:extLst>
          </p:cNvPr>
          <p:cNvSpPr txBox="1"/>
          <p:nvPr/>
        </p:nvSpPr>
        <p:spPr>
          <a:xfrm>
            <a:off x="3140263" y="549841"/>
            <a:ext cx="8568345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팝업을 사용할지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7FB5A7-596F-45B0-816E-B72254ACE290}"/>
              </a:ext>
            </a:extLst>
          </p:cNvPr>
          <p:cNvSpPr txBox="1"/>
          <p:nvPr/>
        </p:nvSpPr>
        <p:spPr>
          <a:xfrm>
            <a:off x="3140263" y="4544205"/>
            <a:ext cx="8568345" cy="20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제목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크기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팝업창의 가로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세로 크기를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팝업공지를 적용할 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(FROM, TO)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팝업공지를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수신자를 지정하여 일부에게만 보이게 처리할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사용안함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사용하지 않게 처리합니다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하루동안 이 창을 열지 않음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하루동안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- 1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주일동안 이 창을 열지 않음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 동안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더 이상 이 창을 열지 않음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더 이상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A29C4EC-76D0-452E-A49B-F1F99BBB560C}"/>
              </a:ext>
            </a:extLst>
          </p:cNvPr>
          <p:cNvCxnSpPr>
            <a:cxnSpLocks/>
          </p:cNvCxnSpPr>
          <p:nvPr/>
        </p:nvCxnSpPr>
        <p:spPr>
          <a:xfrm>
            <a:off x="9429101" y="1466755"/>
            <a:ext cx="0" cy="174313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FB2387A3-5961-44B3-A73B-29FF1A834412}"/>
              </a:ext>
            </a:extLst>
          </p:cNvPr>
          <p:cNvCxnSpPr>
            <a:cxnSpLocks/>
          </p:cNvCxnSpPr>
          <p:nvPr/>
        </p:nvCxnSpPr>
        <p:spPr>
          <a:xfrm>
            <a:off x="4545576" y="2400774"/>
            <a:ext cx="1746250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3A54F392-AC86-F043-7AB8-E1EAD2EFB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14" y="1777729"/>
            <a:ext cx="4844835" cy="2449568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177568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프로젝트의 현재 상황을 나타냅니다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프로젝트별 각 사용할 최대 용량을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4BDEA54-AA02-423B-BB20-E9457B767977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전체현황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8BF9C1B-C2A2-7307-4E21-942923D78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644" y="1587959"/>
            <a:ext cx="6921963" cy="4603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002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5E5B663-A9D9-E08A-EE53-45FC94D78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109" y="1587959"/>
            <a:ext cx="7087020" cy="42229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프로젝트의 현재 상황을 나타냅니다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프로젝트의 게시물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참여 등 현재 상황을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프로젝트마다 관리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4BDEA54-AA02-423B-BB20-E9457B767977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전체현황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C29862C-7B46-FE70-13E3-F1467FED7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990" y="2894401"/>
            <a:ext cx="4598323" cy="3299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04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3" y="549841"/>
            <a:ext cx="8568345" cy="336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할당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시점을 설정할 수 있습니다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승인문서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완료 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-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완료 후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채번하는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형식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모든문서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 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-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기안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상신되면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채번하는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형식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형식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결재문서번호 자동할당에 대한 형식을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(Ex) [YYYY][MM]-[DL]-[N:4]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[YY]/[YYYY],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[MM],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[DD],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[C],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최상위부서코드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[DS],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최종부서코드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[DL]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전체부서명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[DF],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최종부서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[DN],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[F],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별칭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[FN],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일련번호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[N: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자리수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</a:t>
            </a:r>
            <a:r>
              <a:rPr lang="en-US" altLang="ko-KR" sz="1100" dirty="0"/>
              <a:t>) 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대외문서에 사용될 문서의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(Ex) [F][YYYY][MM]-[N:4]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 타이틀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 발송 시 상단에 적히는 타이틀입니다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3D353C4-37C3-4A7E-A558-15EA366B2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854" y="4002843"/>
            <a:ext cx="5971002" cy="2609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117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20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결재자 표시 </a:t>
            </a:r>
            <a:r>
              <a:rPr lang="en-US" altLang="ko-KR" sz="1100" dirty="0"/>
              <a:t>-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결재칸의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 칸에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표시되는 부분을 어떤 정보를 넣을 것인가를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결재부서 표시 </a:t>
            </a:r>
            <a:r>
              <a:rPr lang="en-US" altLang="ko-KR" sz="1100" dirty="0"/>
              <a:t>-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기안부서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표시를 어떻게 처리를 할 것인지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전체부서 표시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1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 부서부터 해당기안자가 소속된 부서까지의 모든 부서명을 표기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부서만 표시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기안자가 소속된 최종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만을 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기안자포함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기안자를 결재선의 첫번째 결재자로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합의순서 </a:t>
            </a:r>
            <a:r>
              <a:rPr lang="en-US" altLang="ko-KR" sz="1100" dirty="0"/>
              <a:t>- </a:t>
            </a:r>
            <a:r>
              <a:rPr lang="ko-KR" altLang="ko-KR" sz="1100" dirty="0"/>
              <a:t>합의 순서에 대한 기본 선택 기능을 관리합니</a:t>
            </a:r>
            <a:r>
              <a:rPr lang="ko-KR" altLang="en-US" sz="1100" dirty="0"/>
              <a:t>다</a:t>
            </a:r>
            <a:r>
              <a:rPr lang="en-US" altLang="ko-KR" sz="1100" dirty="0"/>
              <a:t>.</a:t>
            </a:r>
            <a:br>
              <a:rPr lang="en-US" altLang="ko-KR" sz="1100" dirty="0"/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순차진행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결재라인의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합의자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지정 순서대로 진행됩니다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무순위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순차결재 방식에서 합의자의 순번이 없이 진행됩니다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묶음합의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모두 진행된 후 여러 명의 합의자가 마지막에 일괄 진행됩니다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EBB2CC3-FC0E-C494-0579-31BF813C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960" y="3946200"/>
            <a:ext cx="6366951" cy="22275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981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61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결재선 표시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표시되는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부분을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결재권 위임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다른 사람에게 결재권을 위임할 수 있도록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결재패스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 결재를 해야 할 사용자가 결재를 하지 않고 있는 경우에 기안자가 해당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결재자의 결재를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 또는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후결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처리를 하고 다음 결재자로 결재기능을 넘기는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수선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기안자나 결재자가 진행 중인 결재의 결재선 및 수신자 등을 있는지 여부를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결재본문수정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기안자나 결재자가 진행 중인 결재의 내용을 수정할 수 있는지 여부를 설정합니다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첨부수정 </a:t>
            </a:r>
            <a:r>
              <a:rPr lang="en-US" altLang="ko-KR" sz="1100" dirty="0"/>
              <a:t>- </a:t>
            </a:r>
            <a:r>
              <a:rPr lang="ko-KR" altLang="en-US" sz="1100" dirty="0"/>
              <a:t>결재 진행 중 기안자나 결재자가 첨부파일 추가를 할 수 있는지 여부를 설정합니다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E3AA739-5D0A-F46D-5634-F17CB7BB1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94" y="3757306"/>
            <a:ext cx="6412284" cy="2815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05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0148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회사정보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D3598-0CD7-4B38-B7D5-5369CA603450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회사정보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A44B085-941A-4A31-8425-BAF15DCF0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89" y="1271179"/>
            <a:ext cx="7414438" cy="4611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860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10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 err="1"/>
              <a:t>최종결재후</a:t>
            </a:r>
            <a:r>
              <a:rPr lang="ko-KR" altLang="en-US" sz="1100" dirty="0"/>
              <a:t> 합의 </a:t>
            </a:r>
            <a:r>
              <a:rPr lang="en-US" altLang="ko-KR" sz="1100" dirty="0"/>
              <a:t>– </a:t>
            </a:r>
            <a:r>
              <a:rPr lang="ko-KR" altLang="en-US" sz="1100" dirty="0"/>
              <a:t>최종결재가 뒤에 </a:t>
            </a:r>
            <a:r>
              <a:rPr lang="ko-KR" altLang="en-US" sz="1100" dirty="0" err="1"/>
              <a:t>합의자</a:t>
            </a:r>
            <a:r>
              <a:rPr lang="ko-KR" altLang="en-US" sz="1100" dirty="0"/>
              <a:t> 지정 여부를 설정합니다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기안참조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진행 중인 문서를 조회하고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등록할 수 있는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참조자로 지정된 사용자는 기안문서가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진행중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 상태에서만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 및 의견첨부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할 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있으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완료 후에는 조회만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수신은 결재가 완료된 후 자동으로 배포될 부서나 사원을 지정하여 결재 완료 후 신속하게 업무에 참조할 수 있도록 해 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후 이 결재 문서를 수신할 부서를 지정하여 수신부서에서 기 결재문서를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재기안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할 수 있도록 해 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부서수신기안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문서에 대해서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하는 경우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수신부서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해당수신문서를 다시 자신의 부서장에게 결재를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받아서 처리를 할 것인지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3759AAA-7B84-A6C1-08B0-A90ACC790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1" y="3744223"/>
            <a:ext cx="7671689" cy="2325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88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결재문서의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타부서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권한을 설정하는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권한설정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627"/>
            <a:ext cx="8568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a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열람권한을 부여하고 싶으시면 대상부서에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부서코드 정보를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권한부서에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부서코드 정보를 입력해 주시면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98D59-F366-43B5-9BF0-44FD86E2936F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권한설정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8D624F6-A3A5-1C99-845B-A38086395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01" y="2051223"/>
            <a:ext cx="7781925" cy="256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354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7F3F0AA-A142-5E76-832B-C4799B9FD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097" y="1317085"/>
            <a:ext cx="7403014" cy="4812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설정하는 결재선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627"/>
            <a:ext cx="8568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자주 사용되는 결재선을 관리자가 관리하는 기능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공용 결재선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9B668-6839-4250-AA76-E3366CDC2229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1A0A9820-5BC7-4E82-9402-69B4C68CFAFA}"/>
              </a:ext>
            </a:extLst>
          </p:cNvPr>
          <p:cNvCxnSpPr>
            <a:cxnSpLocks/>
          </p:cNvCxnSpPr>
          <p:nvPr/>
        </p:nvCxnSpPr>
        <p:spPr>
          <a:xfrm>
            <a:off x="10876436" y="2033011"/>
            <a:ext cx="0" cy="532767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2359B938-BB28-583B-04A6-93020141B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879" y="2836289"/>
            <a:ext cx="4122415" cy="2980491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516489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조직개편에 따른 현재의 부서 재편성 시 기존 부서 것 조회가 가능하도록 결재문서의 소속 변경 작업을 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문서소속변경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050"/>
            <a:ext cx="8568345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 변경에 따른 게시판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일지 등의 문서에 대한 소속 부서를 새로운 부서로 소속을 변경합니다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좌측에 부서코드를 부서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 부터 넣고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우측에 변경할 새 조직의 부서코드를 넣어 주십시오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3A413-CCDC-483B-93F5-7D151122DE29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문서소속변경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65BF729-9259-44FB-9F0E-1A1AB366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448" y="1956220"/>
            <a:ext cx="7419975" cy="3105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8504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F098620-7B8E-862A-E7B5-4FFAB0A94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878" y="1083061"/>
            <a:ext cx="5746033" cy="2727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숨김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숨김을 하면 기안하기 화면에서 해당 양식은 안 보이게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40D0B0-1D13-4E54-B75D-9486A73EFB54}"/>
              </a:ext>
            </a:extLst>
          </p:cNvPr>
          <p:cNvSpPr txBox="1"/>
          <p:nvPr/>
        </p:nvSpPr>
        <p:spPr>
          <a:xfrm>
            <a:off x="3140264" y="3876111"/>
            <a:ext cx="8568345" cy="278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등록 양식의 이름을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제목으로 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전자결재에서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 제목으로 사용합니다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대외문서사용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 문서 작성 시에 기본 대외비 체크가 되어 있도록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6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6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</a:t>
            </a:r>
            <a:r>
              <a:rPr lang="en-US" altLang="ko-KR" sz="1100" dirty="0"/>
              <a:t> - </a:t>
            </a:r>
            <a:r>
              <a:rPr lang="ko-KR" altLang="en-US" sz="1100" dirty="0"/>
              <a:t>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등록 양식의 양식 코드값을 입력합니다.(중복 불가)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6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6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 </a:t>
            </a:r>
            <a:r>
              <a:rPr lang="en-US" altLang="ko-KR" sz="1100" dirty="0"/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등록 양식의 분류를 선택하거나 새로 입력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새분류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ts val="16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 </a:t>
            </a:r>
            <a:r>
              <a:rPr lang="en-US" altLang="ko-KR" sz="1100" dirty="0"/>
              <a:t>–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양식으로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결재완료(승인)가 된 전체 결재 문서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조회할 수 있는 대상자를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문서담당자로 지정된 사용자는 ‘전자결재/개인문서함/담당문서함’에서 승인 문서를 조회할 수 있습니다.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6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lvl="0" indent="-171450">
              <a:lnSpc>
                <a:spcPts val="16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사용권한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양식을 사용할 수 있는 사람들을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5565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01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양식으로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결재 완료 후에 문서관리 시스템으로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복사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될 문서함을 기본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1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보존기간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후에 해당 결재문서의 문서보존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기간에 적용되며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보존기간이 만료된 경우 해당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결재문서는 ‘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만료함’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에서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r>
              <a:rPr lang="en-US" altLang="ko-KR" sz="1100" dirty="0"/>
              <a:t> 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 </a:t>
            </a:r>
            <a:r>
              <a:rPr lang="en-US" altLang="ko-KR" sz="1100" dirty="0"/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옵션 세부 사항 관리</a:t>
            </a:r>
            <a:br>
              <a:rPr lang="en-US" altLang="ko-KR" sz="1100" dirty="0"/>
            </a:b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최소결재자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/>
              <a:t>본 양식에 대해서 지정해야 하는 필수 최소</a:t>
            </a:r>
            <a:r>
              <a:rPr lang="en-US" altLang="ko-KR" sz="1100" dirty="0"/>
              <a:t> </a:t>
            </a:r>
            <a:r>
              <a:rPr lang="ko-KR" altLang="ko-KR" sz="1100" dirty="0"/>
              <a:t>결재자수를 관리할 수 있습니다</a:t>
            </a:r>
            <a:r>
              <a:rPr lang="en-US" altLang="ko-KR" sz="1100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결재진행방법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/>
              <a:t>본 양식에 대</a:t>
            </a:r>
            <a:r>
              <a:rPr lang="ko-KR" altLang="en-US" sz="1100" dirty="0"/>
              <a:t>해 결재 진행 시 순차결재</a:t>
            </a:r>
            <a:r>
              <a:rPr lang="en-US" altLang="ko-KR" sz="1100" dirty="0"/>
              <a:t> / </a:t>
            </a:r>
            <a:r>
              <a:rPr lang="ko-KR" altLang="en-US" sz="1100" dirty="0"/>
              <a:t>무순의 결재 </a:t>
            </a:r>
            <a:r>
              <a:rPr lang="en-US" altLang="ko-KR" sz="1100" dirty="0"/>
              <a:t>/ </a:t>
            </a:r>
            <a:r>
              <a:rPr lang="ko-KR" altLang="en-US" sz="1100" dirty="0"/>
              <a:t>묶음합의 </a:t>
            </a:r>
            <a:r>
              <a:rPr lang="en-US" altLang="ko-KR" sz="1100" dirty="0"/>
              <a:t>/ </a:t>
            </a:r>
            <a:r>
              <a:rPr lang="ko-KR" altLang="en-US" sz="1100" dirty="0"/>
              <a:t>합의 후 결재 중 진행 방법을 결정합니다</a:t>
            </a:r>
            <a:r>
              <a:rPr lang="en-US" altLang="ko-KR" sz="1100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전결사용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선결재사용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전결기능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선결 기능 지정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6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6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기안참조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진행되는 과정부터 조회를 하게 되는 기안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참조자를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6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600"/>
              </a:lnSpc>
              <a:buFontTx/>
              <a:buChar char="-"/>
            </a:pP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양식을 가지고 전자결재를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상신한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경우 최종 결재완료 후에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할 부서를 기본 지정해 두는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79B3562-511C-4BDC-BB50-9BA1F292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745" y="3747415"/>
            <a:ext cx="5632236" cy="2819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1620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274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회람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회람 사용 여부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 및 자동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배포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할 부서나 사람을 지정할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헤더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상단의 결재자 및 문서번호 날짜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기안자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등의 헤더 정보를 기본으로 사용할지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수정된 것을 사용할지 선택할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Form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소스를 이용한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Form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본문을  사용할지 여부를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체크박스 선택 이후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작업을 통한 본문 양식을 등록해야 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에디터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편집기 화면에서 양식 본문을 사용할지 여부를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체크박스 선택 이후 편집기 화면에서 양식을 등록하시면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9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하단의 부서수신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 배포 등 정보를 기본으로 수정한 것으로 할지 선택할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316FC44-9854-4592-A351-16B946E61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704" y="3507378"/>
            <a:ext cx="5723464" cy="300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372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0F3659E-916D-F9E4-CAD4-D3B43E234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558" y="1479394"/>
            <a:ext cx="7155588" cy="4660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메뉴에서 설정한 결재선을 양식별로 지정할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양식별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결재선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718058"/>
            <a:ext cx="8568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통해서 결재선을 등록할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0A088-84C1-448B-960D-EB974E093147}"/>
              </a:ext>
            </a:extLst>
          </p:cNvPr>
          <p:cNvSpPr txBox="1"/>
          <p:nvPr/>
        </p:nvSpPr>
        <p:spPr>
          <a:xfrm>
            <a:off x="3140264" y="184355"/>
            <a:ext cx="393896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양식별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9847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83E6162-B10C-4246-DB9F-B602D37C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77" y="1240361"/>
            <a:ext cx="6363729" cy="4148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상단에 보이는 헤더 부분을 편집할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헤더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/</a:t>
            </a:r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푸터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4190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헤더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40263" y="5577524"/>
            <a:ext cx="8569137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헤더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설정을 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기능은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코딩이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가능하셔야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작업이 수월합니다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8A6362E-6402-469E-A9AF-7B787826ACDE}"/>
              </a:ext>
            </a:extLst>
          </p:cNvPr>
          <p:cNvCxnSpPr>
            <a:cxnSpLocks/>
          </p:cNvCxnSpPr>
          <p:nvPr/>
        </p:nvCxnSpPr>
        <p:spPr>
          <a:xfrm>
            <a:off x="9840365" y="1536744"/>
            <a:ext cx="0" cy="67254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12D7A1D-6BE0-4D10-B88B-AECEEAE7BD28}"/>
              </a:ext>
            </a:extLst>
          </p:cNvPr>
          <p:cNvSpPr txBox="1"/>
          <p:nvPr/>
        </p:nvSpPr>
        <p:spPr>
          <a:xfrm>
            <a:off x="3100935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기본 헤더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이외의 수정된 값을 등록할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5075159-56EB-E695-1E60-DB2D2FC95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486" y="2370922"/>
            <a:ext cx="5070849" cy="159801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79118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B3FA6E8-E257-2A74-7480-BC9F33169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600" y="1644250"/>
            <a:ext cx="7626826" cy="4195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공문발송 시 사용하는 직인 및 명칭을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공문발송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발송명의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발송명의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8A6362E-6402-469E-A9AF-7B787826ACDE}"/>
              </a:ext>
            </a:extLst>
          </p:cNvPr>
          <p:cNvCxnSpPr>
            <a:cxnSpLocks/>
          </p:cNvCxnSpPr>
          <p:nvPr/>
        </p:nvCxnSpPr>
        <p:spPr>
          <a:xfrm flipH="1">
            <a:off x="9537290" y="1887794"/>
            <a:ext cx="1415845" cy="32446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28A3C04-8879-4105-8CC8-0887DDBC5B40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코드명 및 직인을 추가할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공문함에서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변환된 공문  승인 시 지정된 발신명의에 미리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세팅된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직인이 날인됩니다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84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79821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크기제한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5" y="2166769"/>
            <a:ext cx="4905632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메일발송 시 첨부파일의 크기를 설정하는 옵션입니다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B7C2078-1959-4C22-93A4-86C54F217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016832"/>
            <a:ext cx="4191000" cy="666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191AA4-59D3-4289-BD3F-F2BC41A9ABE5}"/>
              </a:ext>
            </a:extLst>
          </p:cNvPr>
          <p:cNvSpPr txBox="1"/>
          <p:nvPr/>
        </p:nvSpPr>
        <p:spPr>
          <a:xfrm>
            <a:off x="3135185" y="345786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자동옵션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C879E-87C1-4495-8766-B7F4E897F7B6}"/>
              </a:ext>
            </a:extLst>
          </p:cNvPr>
          <p:cNvSpPr txBox="1"/>
          <p:nvPr/>
        </p:nvSpPr>
        <p:spPr>
          <a:xfrm>
            <a:off x="3135184" y="3814056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메일발송 시에 첨부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일이 일정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크기 이상이 되면 무조건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첨부링크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발송하는 기능과 관련된 사항으로서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크기를 설정하는 옵션입니다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동시발송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4905631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메일에서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 발송 시 수신사 숫자를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값이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0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이면 무제한입니다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C1E21552-042A-4885-8B8A-E83EAF7F4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4" y="4291533"/>
            <a:ext cx="5419725" cy="657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35185" y="5094574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5450769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매월 사용 가능한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사용량을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7DA5612C-1428-479E-B40A-8FC134758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5928246"/>
            <a:ext cx="4524375" cy="638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5CF5F65-7A9D-48B6-9A5E-A47F74FEB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183" y="2613014"/>
            <a:ext cx="3867150" cy="666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893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DF86E43-3123-E300-C8CF-C764630EF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207" y="1600909"/>
            <a:ext cx="6804214" cy="4445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공문발송 시 사용하는 머리말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꼬리말 값을 추가 사용할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공문발송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헤더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헤더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/</a:t>
            </a:r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푸터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0D61C-FE5E-42DC-A1BE-76AB738836A1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공문에 사용될 머리말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꼬리말 설정을 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기능은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코딩이 가능하시면 작업이 수월합니다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88E0853-B162-4FF9-99F0-3A604CD2E021}"/>
              </a:ext>
            </a:extLst>
          </p:cNvPr>
          <p:cNvCxnSpPr>
            <a:cxnSpLocks/>
          </p:cNvCxnSpPr>
          <p:nvPr/>
        </p:nvCxnSpPr>
        <p:spPr>
          <a:xfrm>
            <a:off x="10318883" y="1910151"/>
            <a:ext cx="0" cy="67254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6A941607-681E-E516-B79C-DB7A00BA4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208" y="2814445"/>
            <a:ext cx="5218374" cy="1583103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29492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7FD76FB-1B88-B931-CA62-DB0EE42CD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677" y="1593987"/>
            <a:ext cx="6600373" cy="4325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메일의 제일 밑에 들어가는 보안문구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보안문구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44056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보안문구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사용 여부 체크 박스 제공이 되며 에디터 환경에서 편집하여 저장하시면 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그룹웨어 전 사용자 일괄 적용됩니다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</p:spTree>
    <p:extLst>
      <p:ext uri="{BB962C8B-B14F-4D97-AF65-F5344CB8AC3E}">
        <p14:creationId xmlns:p14="http://schemas.microsoft.com/office/powerpoint/2010/main" val="3811004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D8CABCB-DD7B-9FCD-F92E-3C0219A1C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870" y="1460189"/>
            <a:ext cx="6600374" cy="4279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사용되는 문자 셋 정보에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문자코드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문자코드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 버튼을 이용하여 새로운 문자코드를 추가 가능합니다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6411C84-2039-46A5-8CFB-A7E9544EFA43}"/>
              </a:ext>
            </a:extLst>
          </p:cNvPr>
          <p:cNvCxnSpPr>
            <a:cxnSpLocks/>
          </p:cNvCxnSpPr>
          <p:nvPr/>
        </p:nvCxnSpPr>
        <p:spPr>
          <a:xfrm flipH="1">
            <a:off x="9252154" y="1671484"/>
            <a:ext cx="1120878" cy="36379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172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적용되는 승인메일에 대한 관리자 기능에 대한 설명입니다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승인메일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옵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승인메일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07D128-409F-4FB8-B953-00C60207EE17}"/>
              </a:ext>
            </a:extLst>
          </p:cNvPr>
          <p:cNvSpPr txBox="1"/>
          <p:nvPr/>
        </p:nvSpPr>
        <p:spPr>
          <a:xfrm>
            <a:off x="3140265" y="620015"/>
            <a:ext cx="8568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내부 사용자 및 외부인에게 편지를 보내기 위한 관리자 기능 작성 화면입니다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B4C7721-F80A-6611-66B7-7C60CD588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485" y="1335949"/>
            <a:ext cx="7153144" cy="477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963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4" y="184636"/>
            <a:ext cx="3151315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승인메일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9D9F0-A89B-469D-8EE6-9004C5AEE0D6}"/>
              </a:ext>
            </a:extLst>
          </p:cNvPr>
          <p:cNvSpPr txBox="1"/>
          <p:nvPr/>
        </p:nvSpPr>
        <p:spPr>
          <a:xfrm>
            <a:off x="3135183" y="591056"/>
            <a:ext cx="8505832" cy="10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승인메일 작성 시 수신자 정보에 따른 승인메일 대상 여부를 설정합니다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/>
              <a:t>발송메일에 포함된 승인메일의 수신자들이 사내이든 사외이든 모두 승인메일 대상이 됩니다</a:t>
            </a:r>
            <a:endParaRPr lang="en-US" altLang="ko-KR" sz="1100" dirty="0"/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/>
              <a:t>수신자 지정된 메일이 발송될 경우에 외부로 나가는 메일만 승인대상으로 하고 내부 수신자에게 가능 경우에는 승인메일 </a:t>
            </a:r>
            <a:endParaRPr lang="en-US" altLang="ko-KR" sz="1100" dirty="0"/>
          </a:p>
          <a:p>
            <a:pPr lvl="0">
              <a:lnSpc>
                <a:spcPct val="150000"/>
              </a:lnSpc>
            </a:pPr>
            <a:r>
              <a:rPr lang="en-US" altLang="ko-KR" sz="1100" dirty="0"/>
              <a:t>             </a:t>
            </a:r>
            <a:r>
              <a:rPr lang="ko-KR" altLang="en-US" sz="1100" dirty="0"/>
              <a:t>대상이 되지 않도록 합니다</a:t>
            </a:r>
            <a:r>
              <a:rPr lang="en-US" altLang="ko-KR" sz="1100" dirty="0"/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DBDFBF-9E2C-4E3E-8F85-7BFDC9971334}"/>
              </a:ext>
            </a:extLst>
          </p:cNvPr>
          <p:cNvSpPr txBox="1"/>
          <p:nvPr/>
        </p:nvSpPr>
        <p:spPr>
          <a:xfrm>
            <a:off x="255141" y="3436328"/>
            <a:ext cx="2530589" cy="86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적용되는 승인메일에 대한 관리자 기능에 대한 설명입니다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승인대상메일을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F13014A-DF7B-4FBF-BCBB-D49FC24AE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791890"/>
            <a:ext cx="3734321" cy="562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752DC37-A91B-4054-A430-26F5A8AAD347}"/>
              </a:ext>
            </a:extLst>
          </p:cNvPr>
          <p:cNvSpPr txBox="1"/>
          <p:nvPr/>
        </p:nvSpPr>
        <p:spPr>
          <a:xfrm>
            <a:off x="3135184" y="2476981"/>
            <a:ext cx="3151315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첨부파일여부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112B40-CCC3-49D1-88B8-39EC40126C11}"/>
              </a:ext>
            </a:extLst>
          </p:cNvPr>
          <p:cNvSpPr txBox="1"/>
          <p:nvPr/>
        </p:nvSpPr>
        <p:spPr>
          <a:xfrm>
            <a:off x="3135183" y="2883401"/>
            <a:ext cx="8505832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- </a:t>
            </a:r>
            <a:r>
              <a:rPr lang="ko-KR" altLang="en-US" sz="1100" dirty="0"/>
              <a:t>승인메일 대상이 첨부파일이 있는 경우에만 적용 할 건지 여부를 설정합니다</a:t>
            </a:r>
            <a:r>
              <a:rPr lang="en-US" altLang="ko-KR" sz="1100" dirty="0"/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35BF8FD-AA9F-437D-A75D-A4B3C22E2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3332336"/>
            <a:ext cx="3686689" cy="590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15B3851-2E94-46B9-80A2-A89CDDEC1F70}"/>
              </a:ext>
            </a:extLst>
          </p:cNvPr>
          <p:cNvSpPr txBox="1"/>
          <p:nvPr/>
        </p:nvSpPr>
        <p:spPr>
          <a:xfrm>
            <a:off x="3135184" y="4055854"/>
            <a:ext cx="3151315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메일크기제한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66B177-CAB2-4489-AF53-BD70146FCEAA}"/>
              </a:ext>
            </a:extLst>
          </p:cNvPr>
          <p:cNvSpPr txBox="1"/>
          <p:nvPr/>
        </p:nvSpPr>
        <p:spPr>
          <a:xfrm>
            <a:off x="3135183" y="4462274"/>
            <a:ext cx="8505832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- </a:t>
            </a:r>
            <a:r>
              <a:rPr lang="ko-KR" altLang="en-US" sz="1100" dirty="0"/>
              <a:t>승인메일 대상이 되는 메일의 총 메시지 크기에 대한 관리를 합니다</a:t>
            </a:r>
            <a:r>
              <a:rPr lang="en-US" altLang="ko-KR" sz="1100" dirty="0"/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/>
              <a:t> - </a:t>
            </a:r>
            <a:r>
              <a:rPr lang="ko-KR" altLang="en-US" sz="1100" dirty="0"/>
              <a:t>메시지는 메일 본문과 첨부파일을 포함해서 </a:t>
            </a:r>
            <a:r>
              <a:rPr lang="en-US" altLang="ko-KR" sz="1100" dirty="0" err="1"/>
              <a:t>eml</a:t>
            </a:r>
            <a:r>
              <a:rPr lang="en-US" altLang="ko-KR" sz="1100" dirty="0"/>
              <a:t> </a:t>
            </a:r>
            <a:r>
              <a:rPr lang="ko-KR" altLang="en-US" sz="1100" dirty="0"/>
              <a:t>파일로 된 경우의 크기를 의미하며</a:t>
            </a:r>
            <a:r>
              <a:rPr lang="en-US" altLang="ko-KR" sz="1100" dirty="0"/>
              <a:t>, </a:t>
            </a:r>
            <a:r>
              <a:rPr lang="ko-KR" altLang="en-US" sz="1100" dirty="0"/>
              <a:t>메시지 일정 크기 이상에 대해서만 승인메일 대상이 되도록 지원이 가능합니다</a:t>
            </a:r>
            <a:r>
              <a:rPr lang="en-US" altLang="ko-KR" sz="1100" dirty="0"/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1CDF199-7E41-4CBC-9DC8-3C455A565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5413978"/>
            <a:ext cx="3801005" cy="600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648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4" y="184636"/>
            <a:ext cx="3151315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 승인자 설정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승인메일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9D9F0-A89B-469D-8EE6-9004C5AEE0D6}"/>
              </a:ext>
            </a:extLst>
          </p:cNvPr>
          <p:cNvSpPr txBox="1"/>
          <p:nvPr/>
        </p:nvSpPr>
        <p:spPr>
          <a:xfrm>
            <a:off x="3135183" y="591056"/>
            <a:ext cx="8505832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 적용 대상자들이 개인적으로 승인자를 설정하지 않는 경우 기본적으로 사용될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 승인자를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DBDFBF-9E2C-4E3E-8F85-7BFDC9971334}"/>
              </a:ext>
            </a:extLst>
          </p:cNvPr>
          <p:cNvSpPr txBox="1"/>
          <p:nvPr/>
        </p:nvSpPr>
        <p:spPr>
          <a:xfrm>
            <a:off x="255141" y="3436328"/>
            <a:ext cx="2530589" cy="86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적용되는 승인메일에 대한 관리자 기능에 대한 설명입니다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승인에 필요한 사항을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52DC37-A91B-4054-A430-26F5A8AAD347}"/>
              </a:ext>
            </a:extLst>
          </p:cNvPr>
          <p:cNvSpPr txBox="1"/>
          <p:nvPr/>
        </p:nvSpPr>
        <p:spPr>
          <a:xfrm>
            <a:off x="3135184" y="1758486"/>
            <a:ext cx="3151315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승인순서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112B40-CCC3-49D1-88B8-39EC40126C11}"/>
              </a:ext>
            </a:extLst>
          </p:cNvPr>
          <p:cNvSpPr txBox="1"/>
          <p:nvPr/>
        </p:nvSpPr>
        <p:spPr>
          <a:xfrm>
            <a:off x="3135183" y="2164906"/>
            <a:ext cx="8505832" cy="13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승인메일에 대한 승인대상자의 승인 처리 순서를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무순위결재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승인자가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 이상인 경우에 순서 없이 누구나 승인을 먼저 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승인자들이 승인 결정을 완료하여야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순차진행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승인자가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 이상인 경우에 지정한 승인자 순서대로 승인 결정을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 전결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승인자가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 이상인 경우 그들 중 누군가 먼저 승인을 하게 되면 승인 처리가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5B3851-2E94-46B9-80A2-A89CDDEC1F70}"/>
              </a:ext>
            </a:extLst>
          </p:cNvPr>
          <p:cNvSpPr txBox="1"/>
          <p:nvPr/>
        </p:nvSpPr>
        <p:spPr>
          <a:xfrm>
            <a:off x="3135184" y="4323501"/>
            <a:ext cx="3151315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합의사용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66B177-CAB2-4489-AF53-BD70146FCEAA}"/>
              </a:ext>
            </a:extLst>
          </p:cNvPr>
          <p:cNvSpPr txBox="1"/>
          <p:nvPr/>
        </p:nvSpPr>
        <p:spPr>
          <a:xfrm>
            <a:off x="3135183" y="4729921"/>
            <a:ext cx="8505832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 승인자 처리 후에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협의자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기능을 추가로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협의자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일종의 보안담당자로서 무조건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 승인자 승인처리 후에 협의자가 추가 승인 결정 여부를 판단하여 처리하게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AD5B36B-C7F0-43F1-8762-44E7AF456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054905"/>
            <a:ext cx="3715268" cy="581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0A1A027-07BC-4C1D-B7B9-936DC56F1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3624441"/>
            <a:ext cx="3982006" cy="600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B54176E-08B3-48D5-A356-8ACFA8454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5457904"/>
            <a:ext cx="38957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811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4" y="184636"/>
            <a:ext cx="3151315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예외대상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승인메일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9D9F0-A89B-469D-8EE6-9004C5AEE0D6}"/>
              </a:ext>
            </a:extLst>
          </p:cNvPr>
          <p:cNvSpPr txBox="1"/>
          <p:nvPr/>
        </p:nvSpPr>
        <p:spPr>
          <a:xfrm>
            <a:off x="3135183" y="591056"/>
            <a:ext cx="8505832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승인메일 대상자에 대한 설정을 지정하는 부분으로 전체사용 </a:t>
            </a:r>
            <a:r>
              <a:rPr lang="en-US" altLang="ko-KR" sz="1100" dirty="0"/>
              <a:t>/ </a:t>
            </a:r>
            <a:r>
              <a:rPr lang="ko-KR" altLang="en-US" sz="1100" dirty="0"/>
              <a:t>보안등급 </a:t>
            </a:r>
            <a:r>
              <a:rPr lang="en-US" altLang="ko-KR" sz="1100" dirty="0"/>
              <a:t>/ </a:t>
            </a:r>
            <a:r>
              <a:rPr lang="ko-KR" altLang="en-US" sz="1100" dirty="0"/>
              <a:t>대상 선택 </a:t>
            </a:r>
            <a:r>
              <a:rPr lang="en-US" altLang="ko-KR" sz="1100" dirty="0"/>
              <a:t>3</a:t>
            </a:r>
            <a:r>
              <a:rPr lang="ko-KR" altLang="en-US" sz="1100" dirty="0"/>
              <a:t>가지 옵션을 제공하므로 대상자 지정에 맞는 옵션을 선택하시면 됩니다</a:t>
            </a:r>
            <a:r>
              <a:rPr lang="en-US" altLang="ko-KR" sz="1100" dirty="0"/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/>
              <a:t>승인메일에서 모든 사용자가 사용 가능합니다</a:t>
            </a:r>
            <a:r>
              <a:rPr lang="en-US" altLang="ko-KR" sz="1100" dirty="0"/>
              <a:t>. 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보안등급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1100" dirty="0"/>
              <a:t>1</a:t>
            </a:r>
            <a:r>
              <a:rPr lang="ko-KR" altLang="en-US" sz="1100" dirty="0"/>
              <a:t>등급</a:t>
            </a:r>
            <a:r>
              <a:rPr lang="en-US" altLang="ko-KR" sz="1100" dirty="0"/>
              <a:t>(</a:t>
            </a:r>
            <a:r>
              <a:rPr lang="ko-KR" altLang="en-US" sz="1100" dirty="0"/>
              <a:t>높음</a:t>
            </a:r>
            <a:r>
              <a:rPr lang="en-US" altLang="ko-KR" sz="1100" dirty="0"/>
              <a:t>)</a:t>
            </a:r>
            <a:r>
              <a:rPr lang="ko-KR" altLang="en-US" sz="1100" dirty="0"/>
              <a:t>부터 </a:t>
            </a:r>
            <a:r>
              <a:rPr lang="en-US" altLang="ko-KR" sz="1100" dirty="0"/>
              <a:t>5</a:t>
            </a:r>
            <a:r>
              <a:rPr lang="ko-KR" altLang="en-US" sz="1100" dirty="0"/>
              <a:t>등급</a:t>
            </a:r>
            <a:r>
              <a:rPr lang="en-US" altLang="ko-KR" sz="1100" dirty="0"/>
              <a:t>(</a:t>
            </a:r>
            <a:r>
              <a:rPr lang="ko-KR" altLang="en-US" sz="1100" dirty="0"/>
              <a:t>낮음</a:t>
            </a:r>
            <a:r>
              <a:rPr lang="en-US" altLang="ko-KR" sz="1100" dirty="0"/>
              <a:t>), </a:t>
            </a:r>
            <a:r>
              <a:rPr lang="ko-KR" altLang="en-US" sz="1100" dirty="0" err="1"/>
              <a:t>조직외등급이</a:t>
            </a:r>
            <a:r>
              <a:rPr lang="ko-KR" altLang="en-US" sz="1100" dirty="0"/>
              <a:t> 제공되며 선택한 등급 이상인 사용자가 지정됩니다</a:t>
            </a:r>
            <a:r>
              <a:rPr lang="en-US" altLang="ko-KR" sz="1100" dirty="0"/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대상 선택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/>
              <a:t>승인메일을 적용하지 않을 대상자를 설정합니다</a:t>
            </a:r>
            <a:r>
              <a:rPr lang="en-US" altLang="ko-KR" sz="1100" dirty="0"/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</a:t>
            </a:r>
            <a:r>
              <a:rPr lang="ko-KR" altLang="en-US" sz="1100" dirty="0"/>
              <a:t>승인메일 대상자가 대부분이고</a:t>
            </a:r>
            <a:r>
              <a:rPr lang="en-US" altLang="ko-KR" sz="1100" dirty="0"/>
              <a:t>, </a:t>
            </a:r>
            <a:r>
              <a:rPr lang="ko-KR" altLang="en-US" sz="1100" dirty="0"/>
              <a:t>일부분이 예외적으로 승인메일을 적용하지 않는 경우에 효과적인 설정 기능입니다</a:t>
            </a:r>
            <a:r>
              <a:rPr lang="en-US" altLang="ko-KR" sz="1100" dirty="0"/>
              <a:t>.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DBDFBF-9E2C-4E3E-8F85-7BFDC9971334}"/>
              </a:ext>
            </a:extLst>
          </p:cNvPr>
          <p:cNvSpPr txBox="1"/>
          <p:nvPr/>
        </p:nvSpPr>
        <p:spPr>
          <a:xfrm>
            <a:off x="255141" y="3436328"/>
            <a:ext cx="2530589" cy="86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적용되는 승인메일에 대한 관리자 기능에 대한 설명입니다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승인에 필요한 사항을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FD5E1F1-6F0A-42AC-BE86-8B8A5820A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2331727"/>
            <a:ext cx="4943475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33375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1F9DB0B-E533-4B29-C65E-D8E143B94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264" y="1864407"/>
            <a:ext cx="6866694" cy="4597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4" y="184636"/>
            <a:ext cx="3151315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블랙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화이트리스트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블랙리스트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9D9F0-A89B-469D-8EE6-9004C5AEE0D6}"/>
              </a:ext>
            </a:extLst>
          </p:cNvPr>
          <p:cNvSpPr txBox="1"/>
          <p:nvPr/>
        </p:nvSpPr>
        <p:spPr>
          <a:xfrm>
            <a:off x="3135183" y="591056"/>
            <a:ext cx="8505832" cy="10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블랙리스트에 등록된 도메인으로 발송되는 메일은 메일을 발송하지 않으며 승인하기 메뉴 리스트의 중요도 부분에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Black List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약자로 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B’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라고 표시되며 별도 승인자가 해당 메일을 승인 시에만 메일이 발송됩니다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화이트리스트에 등록된 도메인으로 발송되는 메일은 자동승인 처리되어 승인 처리함 리스트 중요도 부분에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White List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약자로 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W’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표시와 함께 메일이 발송됩니다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DBDFBF-9E2C-4E3E-8F85-7BFDC9971334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적용되는 승인메일의 블랙리스트 대한 관리자 기능에 대한 설명입니다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FAD2B98D-57EF-44AA-B387-C38B039CC222}"/>
              </a:ext>
            </a:extLst>
          </p:cNvPr>
          <p:cNvCxnSpPr>
            <a:cxnSpLocks/>
          </p:cNvCxnSpPr>
          <p:nvPr/>
        </p:nvCxnSpPr>
        <p:spPr>
          <a:xfrm>
            <a:off x="10430744" y="2517992"/>
            <a:ext cx="0" cy="54665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6CC720EA-44BA-79E6-7348-ED4303ED9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824" y="3188281"/>
            <a:ext cx="3976373" cy="2553821"/>
          </a:xfrm>
          <a:prstGeom prst="rect">
            <a:avLst/>
          </a:prstGeom>
          <a:ln w="22225">
            <a:solidFill>
              <a:srgbClr val="FFC410"/>
            </a:solidFill>
          </a:ln>
        </p:spPr>
      </p:pic>
    </p:spTree>
    <p:extLst>
      <p:ext uri="{BB962C8B-B14F-4D97-AF65-F5344CB8AC3E}">
        <p14:creationId xmlns:p14="http://schemas.microsoft.com/office/powerpoint/2010/main" val="271427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0815E2E-3A3D-5744-F655-2E87DF6C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913" y="2018167"/>
            <a:ext cx="6613906" cy="24349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주소록관리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 운영에 필요한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주소록옵션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주소록옵션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10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 </a:t>
            </a:r>
            <a:r>
              <a:rPr lang="ko-KR" altLang="ko-KR" sz="1100" dirty="0"/>
              <a:t>타인의 개인 주소록을 관리</a:t>
            </a:r>
            <a:r>
              <a:rPr lang="en-US" altLang="ko-KR" sz="1100" dirty="0"/>
              <a:t>(</a:t>
            </a:r>
            <a:r>
              <a:rPr lang="ko-KR" altLang="ko-KR" sz="1100" dirty="0"/>
              <a:t>등록</a:t>
            </a:r>
            <a:r>
              <a:rPr lang="en-US" altLang="ko-KR" sz="1100" dirty="0"/>
              <a:t>, </a:t>
            </a:r>
            <a:r>
              <a:rPr lang="ko-KR" altLang="ko-KR" sz="1100" dirty="0"/>
              <a:t>수정</a:t>
            </a:r>
            <a:r>
              <a:rPr lang="en-US" altLang="ko-KR" sz="1100" dirty="0"/>
              <a:t>)</a:t>
            </a:r>
            <a:r>
              <a:rPr lang="ko-KR" altLang="ko-KR" sz="1100" dirty="0"/>
              <a:t>하는 기능이 공유주소록 기능입니다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ko-KR" sz="1100" dirty="0"/>
              <a:t>이를 사용할 것인지를 관리합니다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-   </a:t>
            </a:r>
            <a:r>
              <a:rPr lang="ko-KR" altLang="ko-KR" sz="1100" dirty="0"/>
              <a:t>공유주소록 대상자로 지정된 사용자의 주소록메뉴를 클릭하게 되면 다음과 같이 </a:t>
            </a:r>
            <a:r>
              <a:rPr lang="en-US" altLang="ko-KR" sz="1100" dirty="0"/>
              <a:t>‘</a:t>
            </a:r>
            <a:r>
              <a:rPr lang="ko-KR" altLang="ko-KR" sz="1100" dirty="0"/>
              <a:t>공유주소록</a:t>
            </a:r>
            <a:r>
              <a:rPr lang="en-US" altLang="ko-KR" sz="1100" dirty="0"/>
              <a:t>’ </a:t>
            </a:r>
            <a:r>
              <a:rPr lang="ko-KR" altLang="ko-KR" sz="1100" dirty="0"/>
              <a:t>밑에 위에서 지정을 한 사용자의 이름이 제공되고 이름을 클릭하게 되면 그</a:t>
            </a:r>
            <a:r>
              <a:rPr lang="en-US" altLang="ko-KR" sz="1100" dirty="0"/>
              <a:t> </a:t>
            </a:r>
            <a:r>
              <a:rPr lang="ko-KR" altLang="ko-KR" sz="1100" dirty="0"/>
              <a:t>사람의 개인주소록이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3094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9F7CA8E-DA1E-E617-4B95-07A08F48A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561" y="1289932"/>
            <a:ext cx="6590711" cy="4283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주소록관리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 운영에 분류 항목을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공유주소분류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공유주소분류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</a:t>
            </a:r>
            <a:r>
              <a:rPr lang="ko-KR" altLang="en-US" sz="1100" dirty="0"/>
              <a:t>주소록에</a:t>
            </a:r>
            <a:r>
              <a:rPr lang="ko-KR" altLang="ko-KR" sz="1100" dirty="0"/>
              <a:t> </a:t>
            </a:r>
            <a:r>
              <a:rPr lang="ko-KR" altLang="en-US" sz="1100" dirty="0"/>
              <a:t>표기될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8EEF132-A1AD-4A05-694A-5835AD4E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644" y="3145138"/>
            <a:ext cx="6074446" cy="204791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76169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BB13F23-9FE7-D3DF-04E6-FD91FB826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545801"/>
            <a:ext cx="5353050" cy="58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암호화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91AA4-59D3-4289-BD3F-F2BC41A9ABE5}"/>
              </a:ext>
            </a:extLst>
          </p:cNvPr>
          <p:cNvSpPr txBox="1"/>
          <p:nvPr/>
        </p:nvSpPr>
        <p:spPr>
          <a:xfrm>
            <a:off x="3135185" y="370406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로그인방법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C879E-87C1-4495-8766-B7F4E897F7B6}"/>
              </a:ext>
            </a:extLst>
          </p:cNvPr>
          <p:cNvSpPr txBox="1"/>
          <p:nvPr/>
        </p:nvSpPr>
        <p:spPr>
          <a:xfrm>
            <a:off x="3262184" y="4060255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사용자들이 로그인하는 경우에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또는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‘ID(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ID)’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로그인할 것인지를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35185" y="5236904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5593099"/>
            <a:ext cx="7153274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사용자들의 비밀번호에 제약 조건을 부여해서 관리할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9D9F0-A89B-469D-8EE6-9004C5AEE0D6}"/>
              </a:ext>
            </a:extLst>
          </p:cNvPr>
          <p:cNvSpPr txBox="1"/>
          <p:nvPr/>
        </p:nvSpPr>
        <p:spPr>
          <a:xfrm>
            <a:off x="3135183" y="591056"/>
            <a:ext cx="7636476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업무에</a:t>
            </a:r>
            <a:r>
              <a:rPr lang="en-US" altLang="ko-KR" sz="11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데이터베이스에 저장할 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'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비밀번호를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해서 저장할 것인지를 결정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강력한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개인정보보호법을 준수하는 수준의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방식으로써 복호화가 불가능합니다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개발사 내부에서 복호화가 가능한 수준의 암호화 방식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 발송 시 수신사 숫자를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14E9803-199F-4B70-A2D4-0F4B63165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6025370"/>
            <a:ext cx="7153275" cy="676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6DBDFBF-9E2C-4E3E-8F85-7BFDC9971334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474EC-5633-4C3E-9CD2-736AF2D265D8}"/>
              </a:ext>
            </a:extLst>
          </p:cNvPr>
          <p:cNvSpPr txBox="1"/>
          <p:nvPr/>
        </p:nvSpPr>
        <p:spPr>
          <a:xfrm>
            <a:off x="3135185" y="222227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이름표시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6C1208-5444-4E32-91E8-C72BCED31521}"/>
              </a:ext>
            </a:extLst>
          </p:cNvPr>
          <p:cNvSpPr txBox="1"/>
          <p:nvPr/>
        </p:nvSpPr>
        <p:spPr>
          <a:xfrm>
            <a:off x="3262184" y="2605197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이름을 표시할 때 이름 또는 별칭으로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D19DB7-8F1D-4DCC-B1B4-E9CDF9D5B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3023428"/>
            <a:ext cx="2790825" cy="542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0BF5186-4AD2-41DA-740D-08040C6FE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183" y="4526875"/>
            <a:ext cx="3848100" cy="58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0360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E21581D-E4E4-14BC-8350-94EC13F0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07" y="1354657"/>
            <a:ext cx="6913043" cy="4479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0537157-5546-C60F-A4F9-B920499BF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315" y="1731729"/>
            <a:ext cx="2087035" cy="4255033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 운영에 분류 항목을 관리할 수 있는 권한을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분류관리자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분류관리자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</a:t>
            </a:r>
            <a:r>
              <a:rPr lang="ko-KR" altLang="en-US" sz="1100" dirty="0"/>
              <a:t>일정에 표기될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28B7EE1-096C-451C-BC34-6F17CFD2C4C9}"/>
              </a:ext>
            </a:extLst>
          </p:cNvPr>
          <p:cNvSpPr/>
          <p:nvPr/>
        </p:nvSpPr>
        <p:spPr>
          <a:xfrm>
            <a:off x="10635757" y="1784276"/>
            <a:ext cx="407363" cy="59536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5908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3446B80-0C30-506B-543F-1782E899B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56" y="1371560"/>
            <a:ext cx="7192372" cy="4483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공유일정에 분류 항목을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공유일정분류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공유일정분류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</a:t>
            </a:r>
            <a:r>
              <a:rPr lang="ko-KR" altLang="en-US" sz="1100" dirty="0"/>
              <a:t>공유일정 설정할 때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DCB282D2-48A6-4EBA-8EBE-C35FAB7156BC}"/>
              </a:ext>
            </a:extLst>
          </p:cNvPr>
          <p:cNvCxnSpPr>
            <a:cxnSpLocks/>
          </p:cNvCxnSpPr>
          <p:nvPr/>
        </p:nvCxnSpPr>
        <p:spPr>
          <a:xfrm>
            <a:off x="10727531" y="2051243"/>
            <a:ext cx="0" cy="12998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78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8F726D9-AF92-2B64-25F0-6791852F8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365" y="2288210"/>
            <a:ext cx="6161363" cy="3650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0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근태관리설정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DA4A2-F840-4217-9583-87B585C0B0C8}"/>
              </a:ext>
            </a:extLst>
          </p:cNvPr>
          <p:cNvSpPr txBox="1"/>
          <p:nvPr/>
        </p:nvSpPr>
        <p:spPr>
          <a:xfrm>
            <a:off x="3140264" y="681916"/>
            <a:ext cx="8568345" cy="1283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근무시간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근태에 적용될 하루 근무시간을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 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 반차로 인정될 퇴근시간을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 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 반차로 인정될 출근시간을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 퇴근허용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최대로 근무할 수 있는 퇴근 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출입통제사용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출근버튼 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출근버튼으로 처리 중 출근할 때 원하는 출근방법으로 선택합니다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D3C0C-1A63-4DE2-8901-1F94AF33C6DC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근태관리설정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1C44D-3548-469F-BA83-A038EFAEA495}"/>
              </a:ext>
            </a:extLst>
          </p:cNvPr>
          <p:cNvSpPr txBox="1"/>
          <p:nvPr/>
        </p:nvSpPr>
        <p:spPr>
          <a:xfrm>
            <a:off x="7535284" y="681916"/>
            <a:ext cx="4401574" cy="30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휴식시간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 휴식시간을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FAAF93-23AF-4DBD-BC40-DCE5AB9523F4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근태에 반영될 시간을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3370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7E46515-C3AE-8BA7-17FE-271DE53CE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542" y="1564542"/>
            <a:ext cx="6917425" cy="4458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관리를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근태적용위치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DA4A2-F840-4217-9583-87B585C0B0C8}"/>
              </a:ext>
            </a:extLst>
          </p:cNvPr>
          <p:cNvSpPr txBox="1"/>
          <p:nvPr/>
        </p:nvSpPr>
        <p:spPr>
          <a:xfrm>
            <a:off x="3140264" y="681916"/>
            <a:ext cx="8568345" cy="55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조건에 따른 근태 관리 사용 여부를 적용합니다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조건에  관계없이 근태 관리 사용 여부를 적용합니다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0EBF9B5-1954-4A8B-B0C7-8B014440CC9C}"/>
              </a:ext>
            </a:extLst>
          </p:cNvPr>
          <p:cNvCxnSpPr>
            <a:cxnSpLocks/>
          </p:cNvCxnSpPr>
          <p:nvPr/>
        </p:nvCxnSpPr>
        <p:spPr>
          <a:xfrm flipH="1">
            <a:off x="9969910" y="1896069"/>
            <a:ext cx="490179" cy="1532931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451C82-7241-42B9-9BD9-8845DFEB18F6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94533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F588B4C-81D5-BB4A-E687-81DC244FA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888" y="1513991"/>
            <a:ext cx="7110888" cy="4424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조직원의 근태현황을 한눈에 조회할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D1026-5E6B-47D2-A0EF-739E492105F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36F10-CEF6-4182-BD08-3F107170E843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근태현황을 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기간별로 쉽게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C1ADE51-229F-052A-61DC-620050900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371" y="2812254"/>
            <a:ext cx="2319335" cy="26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883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4AE70DD-5E65-4920-BBF2-75016A8F8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169" y="2437388"/>
            <a:ext cx="6628174" cy="4084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문서관리옵션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문서관리기초설정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16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형식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문서번호번호 자동할당에 대한 형식을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en-US" altLang="ko-KR" sz="1100" dirty="0"/>
              <a:t>(Ex) [YYYY][MM]-[DL]-[N:4] -&gt; 2005 01 </a:t>
            </a:r>
            <a:r>
              <a:rPr lang="ko-KR" altLang="ko-KR" sz="1100" dirty="0"/>
              <a:t>– 관리부</a:t>
            </a:r>
            <a:r>
              <a:rPr lang="en-US" altLang="ko-KR" sz="1100" dirty="0"/>
              <a:t> – 0000</a:t>
            </a:r>
            <a:endParaRPr lang="ko-KR" altLang="ko-KR" sz="1100" dirty="0"/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/>
              <a:t>일렬번호갱신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연도별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 체크하게 되면 각각의 년도와 월 그리고 부서별 문서함별로 일련번호가 새로 갱신됩니다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/>
              <a:t>버전단위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문서가 등록될 때 최초 등록될 문서의 버전을 설정합니다.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2E16FAF-839E-8802-C3FD-2CD24C322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763" y="4551835"/>
            <a:ext cx="854792" cy="2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412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C21F5E1-9014-7920-468C-B96BBA39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447" y="1501190"/>
            <a:ext cx="6614145" cy="4108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문서함관리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445FA8-D87E-4385-AEC8-656E3BC88104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문서함관리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5A659A-06A2-4B7B-AB2B-032EAD188CBF}"/>
              </a:ext>
            </a:extLst>
          </p:cNvPr>
          <p:cNvSpPr txBox="1"/>
          <p:nvPr/>
        </p:nvSpPr>
        <p:spPr>
          <a:xfrm>
            <a:off x="3140263" y="5752556"/>
            <a:ext cx="8454329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사용공유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579AD-EC71-418F-B375-FA271521E069}"/>
              </a:ext>
            </a:extLst>
          </p:cNvPr>
          <p:cNvSpPr txBox="1"/>
          <p:nvPr/>
        </p:nvSpPr>
        <p:spPr>
          <a:xfrm>
            <a:off x="3140263" y="549841"/>
            <a:ext cx="8568345" cy="83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 err="1"/>
              <a:t>새폴더</a:t>
            </a:r>
            <a:r>
              <a:rPr lang="ko-KR" altLang="en-US" sz="1100" dirty="0"/>
              <a:t> 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문서함이 아니라 여러 개의 공통적인 문서함의 상위분류명을 만드는 기능을 제공합니다.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171450" lvl="0" indent="-171450">
              <a:lnSpc>
                <a:spcPts val="2000"/>
              </a:lnSpc>
              <a:buFontTx/>
              <a:buChar char="-"/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조회권한만 설정하면 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76E96AC-0F24-4ECE-8EF3-D492BBE907AF}"/>
              </a:ext>
            </a:extLst>
          </p:cNvPr>
          <p:cNvCxnSpPr>
            <a:cxnSpLocks/>
          </p:cNvCxnSpPr>
          <p:nvPr/>
        </p:nvCxnSpPr>
        <p:spPr>
          <a:xfrm>
            <a:off x="9683558" y="1778893"/>
            <a:ext cx="0" cy="59893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AF6E0225-51D7-1225-1E8F-D502DA01E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182" y="2520403"/>
            <a:ext cx="4258352" cy="240591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0743171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문서함관리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445FA8-D87E-4385-AEC8-656E3BC88104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문서함관리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5A659A-06A2-4B7B-AB2B-032EAD188CBF}"/>
              </a:ext>
            </a:extLst>
          </p:cNvPr>
          <p:cNvSpPr txBox="1"/>
          <p:nvPr/>
        </p:nvSpPr>
        <p:spPr>
          <a:xfrm>
            <a:off x="3140263" y="4719409"/>
            <a:ext cx="8454329" cy="1770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문서함이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문서함의 이름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문서함에 부여할 코드를  등록할 수 있는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문서함의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 후 등록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체크를 하게 되면 본 문서함이 문서가 등록이 되어도 문서함 관리자의 승인을 받아야 최종 등록되어 조회가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권리권한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사용공유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579AD-EC71-418F-B375-FA271521E069}"/>
              </a:ext>
            </a:extLst>
          </p:cNvPr>
          <p:cNvSpPr txBox="1"/>
          <p:nvPr/>
        </p:nvSpPr>
        <p:spPr>
          <a:xfrm>
            <a:off x="3140263" y="549841"/>
            <a:ext cx="8568345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 err="1"/>
              <a:t>새문서함</a:t>
            </a:r>
            <a:r>
              <a:rPr lang="ko-KR" altLang="en-US" sz="1100" dirty="0"/>
              <a:t> </a:t>
            </a:r>
            <a:endParaRPr lang="en-US" altLang="ko-KR" sz="11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CB6B2EA-D573-92BB-21F5-F4D1F6C9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347" y="932766"/>
            <a:ext cx="4491244" cy="3655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3291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94FFABB-F607-F65E-73D5-2470F143F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718" y="1409746"/>
            <a:ext cx="7296287" cy="4528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문서함의 분류관리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44056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분류관리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DDBDBFF3-BF1A-49FD-8FD2-76B4E879465C}"/>
              </a:ext>
            </a:extLst>
          </p:cNvPr>
          <p:cNvCxnSpPr>
            <a:cxnSpLocks/>
          </p:cNvCxnSpPr>
          <p:nvPr/>
        </p:nvCxnSpPr>
        <p:spPr>
          <a:xfrm>
            <a:off x="10833099" y="2044871"/>
            <a:ext cx="0" cy="11095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EFF6A2-7FE9-4506-B5E7-9DF38132EB72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분류관리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E0D7C1-2766-4EA7-BB96-32FB080056B9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문서함에 사용될 분류명을 추가 및 수정 삭제하여 관리합니다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3981858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5E40CB1-D01D-411C-8462-050F5A628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16" y="1513652"/>
            <a:ext cx="7033022" cy="4445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전자설문을 관리할 담당자를 조직도를 통해 지정합니다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0" y="3007519"/>
            <a:ext cx="149682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설문 관리자설정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설문관리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0351B-80FF-4BBE-85D3-9AF614F05FAA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설문관리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관리자설정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BCACA-4B1B-415C-9DE0-BA5E076BEE6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ko-KR" sz="1100" dirty="0"/>
              <a:t>담당자는 타인이 작성한 설문 조사 건에 대해 수정</a:t>
            </a:r>
            <a:r>
              <a:rPr lang="en-US" altLang="ko-KR" sz="1100" dirty="0"/>
              <a:t>, </a:t>
            </a:r>
            <a:r>
              <a:rPr lang="ko-KR" altLang="ko-KR" sz="1100" dirty="0"/>
              <a:t>삭제 권한을 </a:t>
            </a:r>
            <a:r>
              <a:rPr lang="ko-KR" altLang="ko-KR" sz="1100" dirty="0" err="1"/>
              <a:t>부여받습니다</a:t>
            </a:r>
            <a:r>
              <a:rPr lang="en-US" altLang="ko-KR" sz="1100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64C569C-F88A-8B38-7F49-531016147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120" y="2788755"/>
            <a:ext cx="904261" cy="27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3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22CA4025-DF0E-3BA4-BF9A-02635FC38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33" y="1271178"/>
            <a:ext cx="7306866" cy="4795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91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접속하는 허용 및 거부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내역을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등록된 내역은 사원관리에서 사원별로 적용하거나 메뉴관리에서 메뉴별로 적용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및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그룹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서브넷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으로도 설정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IP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관리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516A32E7-94E4-42AE-82DC-075A527A76FE}"/>
              </a:ext>
            </a:extLst>
          </p:cNvPr>
          <p:cNvCxnSpPr>
            <a:cxnSpLocks/>
          </p:cNvCxnSpPr>
          <p:nvPr/>
        </p:nvCxnSpPr>
        <p:spPr>
          <a:xfrm flipH="1">
            <a:off x="9699625" y="1552575"/>
            <a:ext cx="990600" cy="133985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6D93D5-3641-4C17-BB74-54375E26178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74752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A7BBA6E-D268-0353-8DCF-28874DFAA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355" y="1513651"/>
            <a:ext cx="7166472" cy="4463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휴가와 관련된 명칭 및 코드를 생성합니다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휴가코드관리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휴가관리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C61F67E-65AD-40A9-B359-64AAEF0EF120}"/>
              </a:ext>
            </a:extLst>
          </p:cNvPr>
          <p:cNvCxnSpPr>
            <a:cxnSpLocks/>
          </p:cNvCxnSpPr>
          <p:nvPr/>
        </p:nvCxnSpPr>
        <p:spPr>
          <a:xfrm>
            <a:off x="10753249" y="1841624"/>
            <a:ext cx="0" cy="77116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979A309-B51B-4FCB-B82C-801D971B0A54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휴가코드관리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61511-9DBF-4987-8842-ACD500CDD3C9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 후 명칭 및 코드 생성 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세콤같은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보안 장비와 연동 시 필요합니다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6EC1402-D8DF-6A83-BAEF-20128A456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644" y="2724447"/>
            <a:ext cx="2771775" cy="221932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6636536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7007BE8-9267-4478-B0DE-4BD2262FD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15" y="1743557"/>
            <a:ext cx="7033021" cy="4466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사원들의 연차를 설정하고 현황을 한눈에 확인할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연차설정 및 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휴가관리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82AD31-92CD-443D-8717-8711BD9B1FB4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연차설정 및 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0E7B9-BAD6-4429-9C99-E66E3D721C4B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연차설정에 필요한 이름 입사일 부서 직위 연차 발생 개수 등을 업로드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양식 받기로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내려받은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이후 해당 문서를 수정하시어 업로드하시면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F3FAF5F-F164-415B-9F7A-D9AFAD8D4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582" y="2956098"/>
            <a:ext cx="2562225" cy="75247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B539B0A-0F46-0649-D376-388C3A272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120" y="2178083"/>
            <a:ext cx="575808" cy="250646"/>
          </a:xfrm>
          <a:prstGeom prst="rect">
            <a:avLst/>
          </a:prstGeom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2E312D6-29D7-4E92-AE67-F48B34480C0D}"/>
              </a:ext>
            </a:extLst>
          </p:cNvPr>
          <p:cNvCxnSpPr>
            <a:cxnSpLocks/>
          </p:cNvCxnSpPr>
          <p:nvPr/>
        </p:nvCxnSpPr>
        <p:spPr>
          <a:xfrm>
            <a:off x="10606542" y="2422236"/>
            <a:ext cx="0" cy="42132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6496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인원의 휴가신청 현황을 한눈에 확인할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휴가신청현황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휴가신청현황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휴가를 신청한 사원들의 현황을 보여줍니다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endParaRPr lang="en-US" altLang="ko-KR" sz="11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B5D831B-5610-00D0-63E9-3266AC813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14" y="1513651"/>
            <a:ext cx="7033022" cy="4294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8891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접속통계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8790-8D72-43D0-9D1F-1DA6A76CCACB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A86BB-77C9-4E19-9584-54EA2D7A7898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2D45F61-6F79-ABBE-B38C-6CB31F98A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16" y="1577227"/>
            <a:ext cx="7033022" cy="4267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1077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8FF841C-C56C-822C-7F79-8567E6C24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658" y="2199657"/>
            <a:ext cx="6599828" cy="4078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사람의 로그인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 시간을 확인할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접속로그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97537"/>
            <a:ext cx="8568345" cy="1286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Date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로그인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 날짜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Name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로그인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로그아웃한 사람의 이름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Mode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웹인지 모바일인지 접속 기기별로 확인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Type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로그아웃인지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로그인인지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확인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검정은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in,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흰색은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out)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C28637-6B34-468B-B1D4-A02CAF51675D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접속로그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E3B34A6-D50E-4F5F-AF4F-019B799C8137}"/>
              </a:ext>
            </a:extLst>
          </p:cNvPr>
          <p:cNvSpPr/>
          <p:nvPr/>
        </p:nvSpPr>
        <p:spPr>
          <a:xfrm>
            <a:off x="6096000" y="3105150"/>
            <a:ext cx="4064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4195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C4B590E-01B1-A559-80B8-2F01D234E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88" y="1513651"/>
            <a:ext cx="7208595" cy="4456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접속통계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8790-8D72-43D0-9D1F-1DA6A76CCACB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A86BB-77C9-4E19-9584-54EA2D7A7898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9372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 사용한 양을 확인할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사용량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종류별로 사용량을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 버튼 선택 시 최종 리스트로 업데이트됩니다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30C03A6-C0D1-4DD8-96DA-ADBA672C9A7F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사용량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B977E07-DAD5-B139-02C4-3736079EB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173" y="1573161"/>
            <a:ext cx="6922368" cy="4632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531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사용자들에게 제공하는 스킨정보에 대한 설정을 하는 메뉴입니다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스킨설정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61081-9FAE-40E3-B044-A82AFDEFC4C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1D857C6-AD9A-E01D-E4B2-D23554206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428" y="1271178"/>
            <a:ext cx="7310157" cy="4795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88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사용자들에게 제공되는 기념일을 관리하는 메뉴입니다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기념일관리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61081-9FAE-40E3-B044-A82AFDEFC4C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기념일관리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F25EED1-0CD9-4D72-9C91-6EFA68352DB7}"/>
              </a:ext>
            </a:extLst>
          </p:cNvPr>
          <p:cNvSpPr/>
          <p:nvPr/>
        </p:nvSpPr>
        <p:spPr>
          <a:xfrm>
            <a:off x="9266549" y="1461154"/>
            <a:ext cx="867266" cy="22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B64C0E-4CD0-DDFA-F82B-689421FE8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259" y="1274584"/>
            <a:ext cx="7319942" cy="4815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72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628FBD9-DC4B-8F30-EA3E-87EB719A1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881" y="1297084"/>
            <a:ext cx="7331370" cy="4811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044920D-EE86-96E9-4B98-E5ED685F4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110" y="3757640"/>
            <a:ext cx="3800475" cy="244792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형태 중에 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포탈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형태에서 제공되는 다양한 업무링크 사이트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웹사이트에 한함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에 대한 관리 기능을 제공합니다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메일링크설정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96234-E911-4ABB-A172-B60850DEA945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메일링크설정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146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5154</TotalTime>
  <Words>4679</Words>
  <Application>Microsoft Office PowerPoint</Application>
  <PresentationFormat>와이드스크린</PresentationFormat>
  <Paragraphs>576</Paragraphs>
  <Slides>66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66</vt:i4>
      </vt:variant>
    </vt:vector>
  </HeadingPairs>
  <TitlesOfParts>
    <vt:vector size="75" baseType="lpstr"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Open Sans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김 유정</cp:lastModifiedBy>
  <cp:revision>292</cp:revision>
  <dcterms:created xsi:type="dcterms:W3CDTF">2021-01-26T03:26:19Z</dcterms:created>
  <dcterms:modified xsi:type="dcterms:W3CDTF">2022-09-26T08:55:57Z</dcterms:modified>
</cp:coreProperties>
</file>